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88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02/02/2023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02/02/2023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02/02/2023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02/02/2023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02/02/2023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02/02/2023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02/02/2023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02/02/2023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02/02/2023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02/02/2023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02/02/2023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02/02/2023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z4073223477648_d66fc06548779ed6e626d76a78573132.jpg"/>
          <p:cNvPicPr>
            <a:picLocks noChangeAspect="1"/>
          </p:cNvPicPr>
          <p:nvPr/>
        </p:nvPicPr>
        <p:blipFill>
          <a:blip r:embed="rId2"/>
          <a:stretch>
            <a:fillRect/>
          </a:stretch>
        </p:blipFill>
        <p:spPr>
          <a:xfrm>
            <a:off x="0" y="0"/>
            <a:ext cx="9143999" cy="6858000"/>
          </a:xfrm>
          <a:prstGeom prst="rect">
            <a:avLst/>
          </a:prstGeom>
        </p:spPr>
      </p:pic>
      <p:sp>
        <p:nvSpPr>
          <p:cNvPr id="3" name="TextBox 2"/>
          <p:cNvSpPr txBox="1"/>
          <p:nvPr/>
        </p:nvSpPr>
        <p:spPr>
          <a:xfrm>
            <a:off x="457200" y="609600"/>
            <a:ext cx="8305800" cy="646331"/>
          </a:xfrm>
          <a:prstGeom prst="rect">
            <a:avLst/>
          </a:prstGeom>
          <a:noFill/>
        </p:spPr>
        <p:txBody>
          <a:bodyPr wrap="square" rtlCol="0">
            <a:spAutoFit/>
          </a:bodyPr>
          <a:lstStyle/>
          <a:p>
            <a:r>
              <a:rPr lang="en-US" sz="3600" b="1" dirty="0" smtClean="0">
                <a:solidFill>
                  <a:srgbClr val="C00000"/>
                </a:solidFill>
                <a:latin typeface="Times New Roman" pitchFamily="18" charset="0"/>
                <a:cs typeface="Times New Roman" pitchFamily="18" charset="0"/>
              </a:rPr>
              <a:t>TRƯỜNG THPT NGUYỄN VĂN TĂNG</a:t>
            </a:r>
            <a:endParaRPr lang="en-US" sz="3600" b="1" dirty="0">
              <a:solidFill>
                <a:srgbClr val="C00000"/>
              </a:solidFill>
              <a:latin typeface="Times New Roman" pitchFamily="18" charset="0"/>
              <a:cs typeface="Times New Roman" pitchFamily="18" charset="0"/>
            </a:endParaRPr>
          </a:p>
        </p:txBody>
      </p:sp>
      <p:sp>
        <p:nvSpPr>
          <p:cNvPr id="4" name="Up Ribbon 3"/>
          <p:cNvSpPr/>
          <p:nvPr/>
        </p:nvSpPr>
        <p:spPr>
          <a:xfrm>
            <a:off x="1981200" y="1447800"/>
            <a:ext cx="5410200" cy="533400"/>
          </a:xfrm>
          <a:prstGeom prst="ribbon2">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THƯ </a:t>
            </a:r>
            <a:r>
              <a:rPr lang="en-US" sz="24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ViỆN</a:t>
            </a:r>
            <a:endParaRPr lang="en-US" sz="2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sp>
        <p:nvSpPr>
          <p:cNvPr id="6" name="Double Wave 5"/>
          <p:cNvSpPr/>
          <p:nvPr/>
        </p:nvSpPr>
        <p:spPr>
          <a:xfrm>
            <a:off x="0" y="0"/>
            <a:ext cx="9144000" cy="6858000"/>
          </a:xfrm>
          <a:prstGeom prst="doubleWave">
            <a:avLst>
              <a:gd name="adj1" fmla="val 2147"/>
              <a:gd name="adj2" fmla="val 358"/>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7" name="Double Wave 6"/>
          <p:cNvSpPr/>
          <p:nvPr/>
        </p:nvSpPr>
        <p:spPr>
          <a:xfrm>
            <a:off x="838200" y="3962400"/>
            <a:ext cx="7620000" cy="1676400"/>
          </a:xfrm>
          <a:prstGeom prst="doubleWave">
            <a:avLst/>
          </a:prstGeom>
          <a:solidFill>
            <a:schemeClr val="accent6">
              <a:lumMod val="20000"/>
              <a:lumOff val="80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lang="en-US" sz="3200" b="1" dirty="0" err="1"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Times New Roman" pitchFamily="18" charset="0"/>
                <a:cs typeface="Times New Roman" pitchFamily="18" charset="0"/>
              </a:rPr>
              <a:t>GiỚI</a:t>
            </a:r>
            <a:r>
              <a:rPr lang="en-US" sz="3200"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Times New Roman" pitchFamily="18" charset="0"/>
                <a:cs typeface="Times New Roman" pitchFamily="18" charset="0"/>
              </a:rPr>
              <a:t> THIỆU SÁCH HAY THÁNG 01/2023</a:t>
            </a:r>
            <a:endParaRPr lang="en-US" sz="32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Times New Roman" pitchFamily="18" charset="0"/>
              <a:cs typeface="Times New Roman" pitchFamily="18" charset="0"/>
            </a:endParaRPr>
          </a:p>
        </p:txBody>
      </p:sp>
    </p:spTree>
  </p:cSld>
  <p:clrMapOvr>
    <a:masterClrMapping/>
  </p:clrMapOvr>
  <p:transition spd="med" advClick="0" advTm="5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3000"/>
                                        <p:tgtEl>
                                          <p:spTgt spid="3">
                                            <p:txEl>
                                              <p:pRg st="0" end="0"/>
                                            </p:txEl>
                                          </p:spTgt>
                                        </p:tgtEl>
                                      </p:cBhvr>
                                    </p:animEffect>
                                  </p:childTnLst>
                                </p:cTn>
                              </p:par>
                            </p:childTnLst>
                          </p:cTn>
                        </p:par>
                        <p:par>
                          <p:cTn id="8" fill="hold">
                            <p:stCondLst>
                              <p:cond delay="3000"/>
                            </p:stCondLst>
                            <p:childTnLst>
                              <p:par>
                                <p:cTn id="9" presetID="22" presetClass="entr" presetSubtype="4" fill="hold" grpId="0" nodeType="afterEffect">
                                  <p:stCondLst>
                                    <p:cond delay="0"/>
                                  </p:stCondLst>
                                  <p:childTnLst>
                                    <p:set>
                                      <p:cBhvr>
                                        <p:cTn id="10" dur="1" fill="hold">
                                          <p:stCondLst>
                                            <p:cond delay="0"/>
                                          </p:stCondLst>
                                        </p:cTn>
                                        <p:tgtEl>
                                          <p:spTgt spid="4">
                                            <p:bg/>
                                          </p:spTgt>
                                        </p:tgtEl>
                                        <p:attrNameLst>
                                          <p:attrName>style.visibility</p:attrName>
                                        </p:attrNameLst>
                                      </p:cBhvr>
                                      <p:to>
                                        <p:strVal val="visible"/>
                                      </p:to>
                                    </p:set>
                                    <p:animEffect transition="in" filter="wipe(down)">
                                      <p:cBhvr>
                                        <p:cTn id="11" dur="3000"/>
                                        <p:tgtEl>
                                          <p:spTgt spid="4">
                                            <p:bg/>
                                          </p:spTgt>
                                        </p:tgtEl>
                                      </p:cBhvr>
                                    </p:animEffect>
                                  </p:childTnLst>
                                </p:cTn>
                              </p:par>
                            </p:childTnLst>
                          </p:cTn>
                        </p:par>
                        <p:par>
                          <p:cTn id="12" fill="hold">
                            <p:stCondLst>
                              <p:cond delay="6000"/>
                            </p:stCondLst>
                            <p:childTnLst>
                              <p:par>
                                <p:cTn id="13" presetID="22" presetClass="entr" presetSubtype="4" fill="hold" grpId="0" nodeType="after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animEffect transition="in" filter="wipe(down)">
                                      <p:cBhvr>
                                        <p:cTn id="15" dur="3000"/>
                                        <p:tgtEl>
                                          <p:spTgt spid="4">
                                            <p:txEl>
                                              <p:pRg st="0" end="0"/>
                                            </p:txEl>
                                          </p:spTgt>
                                        </p:tgtEl>
                                      </p:cBhvr>
                                    </p:animEffect>
                                  </p:childTnLst>
                                </p:cTn>
                              </p:par>
                            </p:childTnLst>
                          </p:cTn>
                        </p:par>
                        <p:par>
                          <p:cTn id="16" fill="hold">
                            <p:stCondLst>
                              <p:cond delay="9000"/>
                            </p:stCondLst>
                            <p:childTnLst>
                              <p:par>
                                <p:cTn id="17" presetID="2" presetClass="entr" presetSubtype="4" fill="hold" grpId="0" nodeType="afterEffect">
                                  <p:stCondLst>
                                    <p:cond delay="0"/>
                                  </p:stCondLst>
                                  <p:childTnLst>
                                    <p:set>
                                      <p:cBhvr>
                                        <p:cTn id="18" dur="1" fill="hold">
                                          <p:stCondLst>
                                            <p:cond delay="0"/>
                                          </p:stCondLst>
                                        </p:cTn>
                                        <p:tgtEl>
                                          <p:spTgt spid="7">
                                            <p:bg/>
                                          </p:spTgt>
                                        </p:tgtEl>
                                        <p:attrNameLst>
                                          <p:attrName>style.visibility</p:attrName>
                                        </p:attrNameLst>
                                      </p:cBhvr>
                                      <p:to>
                                        <p:strVal val="visible"/>
                                      </p:to>
                                    </p:set>
                                    <p:anim calcmode="lin" valueType="num">
                                      <p:cBhvr additive="base">
                                        <p:cTn id="19" dur="3000" fill="hold"/>
                                        <p:tgtEl>
                                          <p:spTgt spid="7">
                                            <p:bg/>
                                          </p:spTgt>
                                        </p:tgtEl>
                                        <p:attrNameLst>
                                          <p:attrName>ppt_x</p:attrName>
                                        </p:attrNameLst>
                                      </p:cBhvr>
                                      <p:tavLst>
                                        <p:tav tm="0">
                                          <p:val>
                                            <p:strVal val="#ppt_x"/>
                                          </p:val>
                                        </p:tav>
                                        <p:tav tm="100000">
                                          <p:val>
                                            <p:strVal val="#ppt_x"/>
                                          </p:val>
                                        </p:tav>
                                      </p:tavLst>
                                    </p:anim>
                                    <p:anim calcmode="lin" valueType="num">
                                      <p:cBhvr additive="base">
                                        <p:cTn id="20" dur="3000" fill="hold"/>
                                        <p:tgtEl>
                                          <p:spTgt spid="7">
                                            <p:bg/>
                                          </p:spTgt>
                                        </p:tgtEl>
                                        <p:attrNameLst>
                                          <p:attrName>ppt_y</p:attrName>
                                        </p:attrNameLst>
                                      </p:cBhvr>
                                      <p:tavLst>
                                        <p:tav tm="0">
                                          <p:val>
                                            <p:strVal val="1+#ppt_h/2"/>
                                          </p:val>
                                        </p:tav>
                                        <p:tav tm="100000">
                                          <p:val>
                                            <p:strVal val="#ppt_y"/>
                                          </p:val>
                                        </p:tav>
                                      </p:tavLst>
                                    </p:anim>
                                  </p:childTnLst>
                                </p:cTn>
                              </p:par>
                            </p:childTnLst>
                          </p:cTn>
                        </p:par>
                        <p:par>
                          <p:cTn id="21" fill="hold">
                            <p:stCondLst>
                              <p:cond delay="12000"/>
                            </p:stCondLst>
                            <p:childTnLst>
                              <p:par>
                                <p:cTn id="22" presetID="2" presetClass="entr" presetSubtype="4" fill="hold" grpId="0" nodeType="afterEffect">
                                  <p:stCondLst>
                                    <p:cond delay="0"/>
                                  </p:stCondLst>
                                  <p:childTnLst>
                                    <p:set>
                                      <p:cBhvr>
                                        <p:cTn id="23" dur="1" fill="hold">
                                          <p:stCondLst>
                                            <p:cond delay="0"/>
                                          </p:stCondLst>
                                        </p:cTn>
                                        <p:tgtEl>
                                          <p:spTgt spid="7">
                                            <p:txEl>
                                              <p:pRg st="0" end="0"/>
                                            </p:txEl>
                                          </p:spTgt>
                                        </p:tgtEl>
                                        <p:attrNameLst>
                                          <p:attrName>style.visibility</p:attrName>
                                        </p:attrNameLst>
                                      </p:cBhvr>
                                      <p:to>
                                        <p:strVal val="visible"/>
                                      </p:to>
                                    </p:set>
                                    <p:anim calcmode="lin" valueType="num">
                                      <p:cBhvr additive="base">
                                        <p:cTn id="24" dur="30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5" dur="30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P spid="4" grpId="0" build="allAtOnce" animBg="1"/>
      <p:bldP spid="7"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z4073223477648_d66fc06548779ed6e626d76a78573132.jpg"/>
          <p:cNvPicPr>
            <a:picLocks noChangeAspect="1"/>
          </p:cNvPicPr>
          <p:nvPr/>
        </p:nvPicPr>
        <p:blipFill>
          <a:blip r:embed="rId2"/>
          <a:stretch>
            <a:fillRect/>
          </a:stretch>
        </p:blipFill>
        <p:spPr>
          <a:xfrm>
            <a:off x="1" y="0"/>
            <a:ext cx="9143999" cy="6858000"/>
          </a:xfrm>
          <a:prstGeom prst="rect">
            <a:avLst/>
          </a:prstGeom>
        </p:spPr>
      </p:pic>
      <p:pic>
        <p:nvPicPr>
          <p:cNvPr id="3" name="Picture 2" descr="z4073382687030_2e3885941b6a2bac9e90cfdc32b009ed.jpg"/>
          <p:cNvPicPr>
            <a:picLocks noChangeAspect="1"/>
          </p:cNvPicPr>
          <p:nvPr/>
        </p:nvPicPr>
        <p:blipFill>
          <a:blip r:embed="rId3"/>
          <a:stretch>
            <a:fillRect/>
          </a:stretch>
        </p:blipFill>
        <p:spPr>
          <a:xfrm>
            <a:off x="3886200" y="0"/>
            <a:ext cx="5257800" cy="6858000"/>
          </a:xfrm>
          <a:prstGeom prst="ellipse">
            <a:avLst/>
          </a:prstGeom>
          <a:ln>
            <a:noFill/>
          </a:ln>
          <a:effectLst>
            <a:softEdge rad="112500"/>
          </a:effectLst>
        </p:spPr>
      </p:pic>
      <p:sp>
        <p:nvSpPr>
          <p:cNvPr id="4" name="TextBox 3"/>
          <p:cNvSpPr txBox="1"/>
          <p:nvPr/>
        </p:nvSpPr>
        <p:spPr>
          <a:xfrm>
            <a:off x="457200" y="457200"/>
            <a:ext cx="4648200" cy="838200"/>
          </a:xfrm>
          <a:prstGeom prst="rect">
            <a:avLst/>
          </a:prstGeom>
          <a:noFill/>
        </p:spPr>
        <p:txBody>
          <a:bodyPr wrap="square" rtlCol="0">
            <a:prstTxWarp prst="textSlantUp">
              <a:avLst/>
            </a:prstTxWarp>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VNI-Viettay" pitchFamily="2" charset="0"/>
              </a:rPr>
              <a:t>KHUYẾN HỌC</a:t>
            </a:r>
            <a:endPar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VNI-Viettay" pitchFamily="2" charset="0"/>
            </a:endParaRPr>
          </a:p>
        </p:txBody>
      </p:sp>
      <p:sp>
        <p:nvSpPr>
          <p:cNvPr id="5" name="TextBox 4"/>
          <p:cNvSpPr txBox="1"/>
          <p:nvPr/>
        </p:nvSpPr>
        <p:spPr>
          <a:xfrm>
            <a:off x="2819400" y="1219200"/>
            <a:ext cx="2133600" cy="369332"/>
          </a:xfrm>
          <a:prstGeom prst="rect">
            <a:avLst/>
          </a:prstGeom>
          <a:noFill/>
        </p:spPr>
        <p:txBody>
          <a:bodyPr wrap="square" rtlCol="0">
            <a:spAutoFit/>
          </a:bodyPr>
          <a:lstStyle/>
          <a:p>
            <a:r>
              <a:rPr lang="en-US" dirty="0" smtClean="0"/>
              <a:t>FUKAZAWA YUKICHI</a:t>
            </a:r>
            <a:endParaRPr lang="en-US" dirty="0"/>
          </a:p>
        </p:txBody>
      </p:sp>
      <p:sp>
        <p:nvSpPr>
          <p:cNvPr id="6" name="TextBox 5"/>
          <p:cNvSpPr txBox="1"/>
          <p:nvPr/>
        </p:nvSpPr>
        <p:spPr>
          <a:xfrm>
            <a:off x="533400" y="2057400"/>
            <a:ext cx="3581400" cy="369332"/>
          </a:xfrm>
          <a:prstGeom prst="rect">
            <a:avLst/>
          </a:prstGeom>
          <a:noFill/>
        </p:spPr>
        <p:txBody>
          <a:bodyPr wrap="square" rtlCol="0">
            <a:spAutoFit/>
          </a:bodyPr>
          <a:lstStyle/>
          <a:p>
            <a:r>
              <a:rPr lang="en-US" dirty="0" err="1" smtClean="0">
                <a:solidFill>
                  <a:schemeClr val="accent1"/>
                </a:solidFill>
              </a:rPr>
              <a:t>Tác</a:t>
            </a:r>
            <a:r>
              <a:rPr lang="en-US" dirty="0" smtClean="0">
                <a:solidFill>
                  <a:schemeClr val="accent1"/>
                </a:solidFill>
              </a:rPr>
              <a:t> </a:t>
            </a:r>
            <a:r>
              <a:rPr lang="en-US" dirty="0" err="1" smtClean="0">
                <a:solidFill>
                  <a:schemeClr val="accent1"/>
                </a:solidFill>
              </a:rPr>
              <a:t>giả</a:t>
            </a:r>
            <a:r>
              <a:rPr lang="en-US" dirty="0" smtClean="0"/>
              <a:t>: FUKUZAWA YUKICHI</a:t>
            </a:r>
          </a:p>
        </p:txBody>
      </p:sp>
      <p:sp>
        <p:nvSpPr>
          <p:cNvPr id="7" name="TextBox 6"/>
          <p:cNvSpPr txBox="1"/>
          <p:nvPr/>
        </p:nvSpPr>
        <p:spPr>
          <a:xfrm>
            <a:off x="1828800" y="2590800"/>
            <a:ext cx="3352800" cy="369332"/>
          </a:xfrm>
          <a:prstGeom prst="rect">
            <a:avLst/>
          </a:prstGeom>
          <a:noFill/>
        </p:spPr>
        <p:txBody>
          <a:bodyPr wrap="square" rtlCol="0">
            <a:spAutoFit/>
          </a:bodyPr>
          <a:lstStyle/>
          <a:p>
            <a:r>
              <a:rPr lang="en-US" dirty="0" err="1" smtClean="0">
                <a:solidFill>
                  <a:schemeClr val="accent1"/>
                </a:solidFill>
              </a:rPr>
              <a:t>Nhà</a:t>
            </a:r>
            <a:r>
              <a:rPr lang="en-US" dirty="0" smtClean="0">
                <a:solidFill>
                  <a:schemeClr val="accent1"/>
                </a:solidFill>
              </a:rPr>
              <a:t> </a:t>
            </a:r>
            <a:r>
              <a:rPr lang="en-US" dirty="0" err="1" smtClean="0">
                <a:solidFill>
                  <a:schemeClr val="accent1"/>
                </a:solidFill>
              </a:rPr>
              <a:t>xuất</a:t>
            </a:r>
            <a:r>
              <a:rPr lang="en-US" dirty="0" smtClean="0">
                <a:solidFill>
                  <a:schemeClr val="accent1"/>
                </a:solidFill>
              </a:rPr>
              <a:t> </a:t>
            </a:r>
            <a:r>
              <a:rPr lang="en-US" dirty="0" err="1" smtClean="0">
                <a:solidFill>
                  <a:schemeClr val="accent1"/>
                </a:solidFill>
              </a:rPr>
              <a:t>bản</a:t>
            </a:r>
            <a:r>
              <a:rPr lang="en-US" dirty="0" smtClean="0"/>
              <a:t>: </a:t>
            </a:r>
            <a:r>
              <a:rPr lang="en-US" dirty="0" err="1" smtClean="0"/>
              <a:t>Thế</a:t>
            </a:r>
            <a:r>
              <a:rPr lang="en-US" dirty="0" smtClean="0"/>
              <a:t> </a:t>
            </a:r>
            <a:r>
              <a:rPr lang="en-US" dirty="0" err="1" smtClean="0"/>
              <a:t>giới</a:t>
            </a:r>
            <a:endParaRPr lang="en-US" dirty="0" smtClean="0"/>
          </a:p>
        </p:txBody>
      </p:sp>
      <p:sp>
        <p:nvSpPr>
          <p:cNvPr id="8" name="TextBox 7"/>
          <p:cNvSpPr txBox="1"/>
          <p:nvPr/>
        </p:nvSpPr>
        <p:spPr>
          <a:xfrm>
            <a:off x="533400" y="3200400"/>
            <a:ext cx="2743200" cy="369332"/>
          </a:xfrm>
          <a:prstGeom prst="rect">
            <a:avLst/>
          </a:prstGeom>
          <a:noFill/>
        </p:spPr>
        <p:txBody>
          <a:bodyPr wrap="square" rtlCol="0">
            <a:spAutoFit/>
          </a:bodyPr>
          <a:lstStyle/>
          <a:p>
            <a:r>
              <a:rPr lang="en-US" dirty="0" err="1" smtClean="0">
                <a:solidFill>
                  <a:schemeClr val="accent1"/>
                </a:solidFill>
              </a:rPr>
              <a:t>Năm</a:t>
            </a:r>
            <a:r>
              <a:rPr lang="en-US" dirty="0" smtClean="0">
                <a:solidFill>
                  <a:schemeClr val="accent1"/>
                </a:solidFill>
              </a:rPr>
              <a:t> </a:t>
            </a:r>
            <a:r>
              <a:rPr lang="en-US" dirty="0" err="1" smtClean="0">
                <a:solidFill>
                  <a:schemeClr val="accent1"/>
                </a:solidFill>
              </a:rPr>
              <a:t>xuất</a:t>
            </a:r>
            <a:r>
              <a:rPr lang="en-US" dirty="0" smtClean="0">
                <a:solidFill>
                  <a:schemeClr val="accent1"/>
                </a:solidFill>
              </a:rPr>
              <a:t> </a:t>
            </a:r>
            <a:r>
              <a:rPr lang="en-US" dirty="0" err="1" smtClean="0">
                <a:solidFill>
                  <a:schemeClr val="accent1"/>
                </a:solidFill>
              </a:rPr>
              <a:t>bản</a:t>
            </a:r>
            <a:r>
              <a:rPr lang="en-US" dirty="0" smtClean="0"/>
              <a:t>: 2020</a:t>
            </a:r>
          </a:p>
        </p:txBody>
      </p:sp>
      <p:sp>
        <p:nvSpPr>
          <p:cNvPr id="9" name="TextBox 8"/>
          <p:cNvSpPr txBox="1"/>
          <p:nvPr/>
        </p:nvSpPr>
        <p:spPr>
          <a:xfrm>
            <a:off x="1828800" y="3733800"/>
            <a:ext cx="3276600" cy="369332"/>
          </a:xfrm>
          <a:prstGeom prst="rect">
            <a:avLst/>
          </a:prstGeom>
          <a:noFill/>
        </p:spPr>
        <p:txBody>
          <a:bodyPr wrap="square" rtlCol="0">
            <a:spAutoFit/>
          </a:bodyPr>
          <a:lstStyle/>
          <a:p>
            <a:r>
              <a:rPr lang="en-US" dirty="0" err="1" smtClean="0">
                <a:solidFill>
                  <a:schemeClr val="accent1"/>
                </a:solidFill>
              </a:rPr>
              <a:t>Số</a:t>
            </a:r>
            <a:r>
              <a:rPr lang="en-US" dirty="0" smtClean="0">
                <a:solidFill>
                  <a:schemeClr val="accent1"/>
                </a:solidFill>
              </a:rPr>
              <a:t> </a:t>
            </a:r>
            <a:r>
              <a:rPr lang="en-US" dirty="0" err="1" smtClean="0">
                <a:solidFill>
                  <a:schemeClr val="accent1"/>
                </a:solidFill>
              </a:rPr>
              <a:t>trang</a:t>
            </a:r>
            <a:r>
              <a:rPr lang="en-US" dirty="0" smtClean="0"/>
              <a:t>: 244 </a:t>
            </a:r>
            <a:r>
              <a:rPr lang="en-US" dirty="0" err="1" smtClean="0"/>
              <a:t>trang</a:t>
            </a:r>
            <a:endParaRPr lang="en-US" dirty="0" smtClean="0"/>
          </a:p>
        </p:txBody>
      </p:sp>
      <p:sp>
        <p:nvSpPr>
          <p:cNvPr id="10" name="TextBox 9"/>
          <p:cNvSpPr txBox="1"/>
          <p:nvPr/>
        </p:nvSpPr>
        <p:spPr>
          <a:xfrm>
            <a:off x="533400" y="4267200"/>
            <a:ext cx="3124200" cy="369332"/>
          </a:xfrm>
          <a:prstGeom prst="rect">
            <a:avLst/>
          </a:prstGeom>
          <a:noFill/>
        </p:spPr>
        <p:txBody>
          <a:bodyPr wrap="square" rtlCol="0">
            <a:spAutoFit/>
          </a:bodyPr>
          <a:lstStyle/>
          <a:p>
            <a:r>
              <a:rPr lang="en-US" dirty="0" err="1" smtClean="0">
                <a:solidFill>
                  <a:schemeClr val="accent1"/>
                </a:solidFill>
              </a:rPr>
              <a:t>Hình</a:t>
            </a:r>
            <a:r>
              <a:rPr lang="en-US" dirty="0" smtClean="0">
                <a:solidFill>
                  <a:schemeClr val="accent1"/>
                </a:solidFill>
              </a:rPr>
              <a:t> </a:t>
            </a:r>
            <a:r>
              <a:rPr lang="en-US" dirty="0" err="1" smtClean="0">
                <a:solidFill>
                  <a:schemeClr val="accent1"/>
                </a:solidFill>
              </a:rPr>
              <a:t>thức</a:t>
            </a:r>
            <a:r>
              <a:rPr lang="en-US" dirty="0" smtClean="0"/>
              <a:t>: </a:t>
            </a:r>
            <a:r>
              <a:rPr lang="en-US" dirty="0" err="1" smtClean="0"/>
              <a:t>bìa</a:t>
            </a:r>
            <a:r>
              <a:rPr lang="en-US" dirty="0" smtClean="0"/>
              <a:t> </a:t>
            </a:r>
            <a:r>
              <a:rPr lang="en-US" dirty="0" err="1" smtClean="0"/>
              <a:t>cứng</a:t>
            </a:r>
            <a:endParaRPr lang="en-US" dirty="0" smtClean="0"/>
          </a:p>
        </p:txBody>
      </p:sp>
      <p:sp>
        <p:nvSpPr>
          <p:cNvPr id="11" name="TextBox 10"/>
          <p:cNvSpPr txBox="1"/>
          <p:nvPr/>
        </p:nvSpPr>
        <p:spPr>
          <a:xfrm>
            <a:off x="1828800" y="4800600"/>
            <a:ext cx="3733800" cy="369332"/>
          </a:xfrm>
          <a:prstGeom prst="rect">
            <a:avLst/>
          </a:prstGeom>
          <a:noFill/>
        </p:spPr>
        <p:txBody>
          <a:bodyPr wrap="square" rtlCol="0">
            <a:spAutoFit/>
          </a:bodyPr>
          <a:lstStyle/>
          <a:p>
            <a:r>
              <a:rPr lang="en-US" dirty="0" err="1" smtClean="0">
                <a:solidFill>
                  <a:schemeClr val="accent1"/>
                </a:solidFill>
              </a:rPr>
              <a:t>Kích</a:t>
            </a:r>
            <a:r>
              <a:rPr lang="en-US" dirty="0" smtClean="0">
                <a:solidFill>
                  <a:schemeClr val="accent1"/>
                </a:solidFill>
              </a:rPr>
              <a:t> </a:t>
            </a:r>
            <a:r>
              <a:rPr lang="en-US" dirty="0" err="1" smtClean="0">
                <a:solidFill>
                  <a:schemeClr val="accent1"/>
                </a:solidFill>
              </a:rPr>
              <a:t>thước</a:t>
            </a:r>
            <a:r>
              <a:rPr lang="en-US" dirty="0" smtClean="0"/>
              <a:t>: 21x14 cm</a:t>
            </a:r>
            <a:endParaRPr lang="en-US" dirty="0"/>
          </a:p>
        </p:txBody>
      </p:sp>
      <p:sp>
        <p:nvSpPr>
          <p:cNvPr id="12" name="TextBox 11"/>
          <p:cNvSpPr txBox="1"/>
          <p:nvPr/>
        </p:nvSpPr>
        <p:spPr>
          <a:xfrm>
            <a:off x="533400" y="5334000"/>
            <a:ext cx="3124200" cy="369332"/>
          </a:xfrm>
          <a:prstGeom prst="rect">
            <a:avLst/>
          </a:prstGeom>
          <a:noFill/>
        </p:spPr>
        <p:txBody>
          <a:bodyPr wrap="square" rtlCol="0">
            <a:spAutoFit/>
          </a:bodyPr>
          <a:lstStyle/>
          <a:p>
            <a:r>
              <a:rPr lang="en-US" dirty="0" err="1" smtClean="0">
                <a:solidFill>
                  <a:schemeClr val="accent1"/>
                </a:solidFill>
              </a:rPr>
              <a:t>Ngôn</a:t>
            </a:r>
            <a:r>
              <a:rPr lang="en-US" dirty="0" smtClean="0">
                <a:solidFill>
                  <a:schemeClr val="accent1"/>
                </a:solidFill>
              </a:rPr>
              <a:t> </a:t>
            </a:r>
            <a:r>
              <a:rPr lang="en-US" dirty="0" err="1" smtClean="0">
                <a:solidFill>
                  <a:schemeClr val="accent1"/>
                </a:solidFill>
              </a:rPr>
              <a:t>ngữ</a:t>
            </a:r>
            <a:r>
              <a:rPr lang="en-US" dirty="0" smtClean="0"/>
              <a:t>: </a:t>
            </a:r>
            <a:r>
              <a:rPr lang="en-US" dirty="0" err="1" smtClean="0"/>
              <a:t>Tiếng</a:t>
            </a:r>
            <a:r>
              <a:rPr lang="en-US" dirty="0" smtClean="0"/>
              <a:t> </a:t>
            </a:r>
            <a:r>
              <a:rPr lang="en-US" dirty="0" err="1" smtClean="0"/>
              <a:t>Việt</a:t>
            </a:r>
            <a:endParaRPr lang="en-US" dirty="0"/>
          </a:p>
        </p:txBody>
      </p:sp>
      <p:sp>
        <p:nvSpPr>
          <p:cNvPr id="13" name="TextBox 12"/>
          <p:cNvSpPr txBox="1"/>
          <p:nvPr/>
        </p:nvSpPr>
        <p:spPr>
          <a:xfrm>
            <a:off x="1828800" y="5867400"/>
            <a:ext cx="2819400" cy="369332"/>
          </a:xfrm>
          <a:prstGeom prst="rect">
            <a:avLst/>
          </a:prstGeom>
          <a:noFill/>
        </p:spPr>
        <p:txBody>
          <a:bodyPr wrap="square" rtlCol="0">
            <a:spAutoFit/>
          </a:bodyPr>
          <a:lstStyle/>
          <a:p>
            <a:r>
              <a:rPr lang="en-US" dirty="0" err="1" smtClean="0">
                <a:solidFill>
                  <a:schemeClr val="accent1"/>
                </a:solidFill>
              </a:rPr>
              <a:t>Số</a:t>
            </a:r>
            <a:r>
              <a:rPr lang="en-US" dirty="0" smtClean="0">
                <a:solidFill>
                  <a:schemeClr val="accent1"/>
                </a:solidFill>
              </a:rPr>
              <a:t> ĐKCB</a:t>
            </a:r>
            <a:r>
              <a:rPr lang="en-US" dirty="0" smtClean="0"/>
              <a:t>: 6266</a:t>
            </a:r>
          </a:p>
        </p:txBody>
      </p:sp>
    </p:spTree>
  </p:cSld>
  <p:clrMapOvr>
    <a:masterClrMapping/>
  </p:clrMapOvr>
  <p:transition advClick="0" advTm="5000">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3000"/>
                                        <p:tgtEl>
                                          <p:spTgt spid="4">
                                            <p:txEl>
                                              <p:pRg st="0" end="0"/>
                                            </p:txEl>
                                          </p:spTgt>
                                        </p:tgtEl>
                                      </p:cBhvr>
                                    </p:animEffect>
                                  </p:childTnLst>
                                </p:cTn>
                              </p:par>
                            </p:childTnLst>
                          </p:cTn>
                        </p:par>
                        <p:par>
                          <p:cTn id="8" fill="hold">
                            <p:stCondLst>
                              <p:cond delay="3000"/>
                            </p:stCondLst>
                            <p:childTnLst>
                              <p:par>
                                <p:cTn id="9" presetID="3" presetClass="entr" presetSubtype="10"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blinds(horizontal)">
                                      <p:cBhvr>
                                        <p:cTn id="11" dur="30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5">
                                            <p:txEl>
                                              <p:pRg st="0" end="0"/>
                                            </p:txEl>
                                          </p:spTgt>
                                        </p:tgtEl>
                                        <p:attrNameLst>
                                          <p:attrName>style.visibility</p:attrName>
                                        </p:attrNameLst>
                                      </p:cBhvr>
                                      <p:to>
                                        <p:strVal val="visible"/>
                                      </p:to>
                                    </p:set>
                                    <p:animEffect transition="in" filter="fade">
                                      <p:cBhvr>
                                        <p:cTn id="16" dur="2000"/>
                                        <p:tgtEl>
                                          <p:spTgt spid="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grpId="0" nodeType="clickEffect">
                                  <p:stCondLst>
                                    <p:cond delay="0"/>
                                  </p:stCondLst>
                                  <p:childTnLst>
                                    <p:set>
                                      <p:cBhvr>
                                        <p:cTn id="20" dur="1" fill="hold">
                                          <p:stCondLst>
                                            <p:cond delay="0"/>
                                          </p:stCondLst>
                                        </p:cTn>
                                        <p:tgtEl>
                                          <p:spTgt spid="6">
                                            <p:txEl>
                                              <p:pRg st="0" end="0"/>
                                            </p:txEl>
                                          </p:spTgt>
                                        </p:tgtEl>
                                        <p:attrNameLst>
                                          <p:attrName>style.visibility</p:attrName>
                                        </p:attrNameLst>
                                      </p:cBhvr>
                                      <p:to>
                                        <p:strVal val="visible"/>
                                      </p:to>
                                    </p:set>
                                    <p:animEffect transition="in" filter="wipe(down)">
                                      <p:cBhvr>
                                        <p:cTn id="21" dur="500"/>
                                        <p:tgtEl>
                                          <p:spTgt spid="6">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7">
                                            <p:txEl>
                                              <p:pRg st="0" end="0"/>
                                            </p:txEl>
                                          </p:spTgt>
                                        </p:tgtEl>
                                        <p:attrNameLst>
                                          <p:attrName>style.visibility</p:attrName>
                                        </p:attrNameLst>
                                      </p:cBhvr>
                                      <p:to>
                                        <p:strVal val="visible"/>
                                      </p:to>
                                    </p:set>
                                    <p:animEffect transition="in" filter="wipe(down)">
                                      <p:cBhvr>
                                        <p:cTn id="26" dur="500"/>
                                        <p:tgtEl>
                                          <p:spTgt spid="7">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8">
                                            <p:txEl>
                                              <p:pRg st="0" end="0"/>
                                            </p:txEl>
                                          </p:spTgt>
                                        </p:tgtEl>
                                        <p:attrNameLst>
                                          <p:attrName>style.visibility</p:attrName>
                                        </p:attrNameLst>
                                      </p:cBhvr>
                                      <p:to>
                                        <p:strVal val="visible"/>
                                      </p:to>
                                    </p:set>
                                    <p:animEffect transition="in" filter="wipe(down)">
                                      <p:cBhvr>
                                        <p:cTn id="31" dur="500"/>
                                        <p:tgtEl>
                                          <p:spTgt spid="8">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grpId="0" nodeType="clickEffect">
                                  <p:stCondLst>
                                    <p:cond delay="0"/>
                                  </p:stCondLst>
                                  <p:childTnLst>
                                    <p:set>
                                      <p:cBhvr>
                                        <p:cTn id="35" dur="1" fill="hold">
                                          <p:stCondLst>
                                            <p:cond delay="0"/>
                                          </p:stCondLst>
                                        </p:cTn>
                                        <p:tgtEl>
                                          <p:spTgt spid="9">
                                            <p:txEl>
                                              <p:pRg st="0" end="0"/>
                                            </p:txEl>
                                          </p:spTgt>
                                        </p:tgtEl>
                                        <p:attrNameLst>
                                          <p:attrName>style.visibility</p:attrName>
                                        </p:attrNameLst>
                                      </p:cBhvr>
                                      <p:to>
                                        <p:strVal val="visible"/>
                                      </p:to>
                                    </p:set>
                                    <p:animEffect transition="in" filter="wipe(down)">
                                      <p:cBhvr>
                                        <p:cTn id="36" dur="500"/>
                                        <p:tgtEl>
                                          <p:spTgt spid="9">
                                            <p:txEl>
                                              <p:pRg st="0" end="0"/>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grpId="0" nodeType="clickEffect">
                                  <p:stCondLst>
                                    <p:cond delay="0"/>
                                  </p:stCondLst>
                                  <p:childTnLst>
                                    <p:set>
                                      <p:cBhvr>
                                        <p:cTn id="40" dur="1" fill="hold">
                                          <p:stCondLst>
                                            <p:cond delay="0"/>
                                          </p:stCondLst>
                                        </p:cTn>
                                        <p:tgtEl>
                                          <p:spTgt spid="10">
                                            <p:txEl>
                                              <p:pRg st="0" end="0"/>
                                            </p:txEl>
                                          </p:spTgt>
                                        </p:tgtEl>
                                        <p:attrNameLst>
                                          <p:attrName>style.visibility</p:attrName>
                                        </p:attrNameLst>
                                      </p:cBhvr>
                                      <p:to>
                                        <p:strVal val="visible"/>
                                      </p:to>
                                    </p:set>
                                    <p:animEffect transition="in" filter="wipe(down)">
                                      <p:cBhvr>
                                        <p:cTn id="41" dur="500"/>
                                        <p:tgtEl>
                                          <p:spTgt spid="10">
                                            <p:txEl>
                                              <p:pRg st="0" end="0"/>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4" fill="hold" grpId="0" nodeType="clickEffect">
                                  <p:stCondLst>
                                    <p:cond delay="0"/>
                                  </p:stCondLst>
                                  <p:childTnLst>
                                    <p:set>
                                      <p:cBhvr>
                                        <p:cTn id="45" dur="1" fill="hold">
                                          <p:stCondLst>
                                            <p:cond delay="0"/>
                                          </p:stCondLst>
                                        </p:cTn>
                                        <p:tgtEl>
                                          <p:spTgt spid="11">
                                            <p:txEl>
                                              <p:pRg st="0" end="0"/>
                                            </p:txEl>
                                          </p:spTgt>
                                        </p:tgtEl>
                                        <p:attrNameLst>
                                          <p:attrName>style.visibility</p:attrName>
                                        </p:attrNameLst>
                                      </p:cBhvr>
                                      <p:to>
                                        <p:strVal val="visible"/>
                                      </p:to>
                                    </p:set>
                                    <p:animEffect transition="in" filter="wipe(down)">
                                      <p:cBhvr>
                                        <p:cTn id="46" dur="500"/>
                                        <p:tgtEl>
                                          <p:spTgt spid="11">
                                            <p:txEl>
                                              <p:pRg st="0" end="0"/>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4" fill="hold" grpId="0" nodeType="clickEffect">
                                  <p:stCondLst>
                                    <p:cond delay="0"/>
                                  </p:stCondLst>
                                  <p:childTnLst>
                                    <p:set>
                                      <p:cBhvr>
                                        <p:cTn id="50" dur="1" fill="hold">
                                          <p:stCondLst>
                                            <p:cond delay="0"/>
                                          </p:stCondLst>
                                        </p:cTn>
                                        <p:tgtEl>
                                          <p:spTgt spid="12">
                                            <p:txEl>
                                              <p:pRg st="0" end="0"/>
                                            </p:txEl>
                                          </p:spTgt>
                                        </p:tgtEl>
                                        <p:attrNameLst>
                                          <p:attrName>style.visibility</p:attrName>
                                        </p:attrNameLst>
                                      </p:cBhvr>
                                      <p:to>
                                        <p:strVal val="visible"/>
                                      </p:to>
                                    </p:set>
                                    <p:animEffect transition="in" filter="wipe(down)">
                                      <p:cBhvr>
                                        <p:cTn id="51" dur="500"/>
                                        <p:tgtEl>
                                          <p:spTgt spid="12">
                                            <p:txEl>
                                              <p:pRg st="0" end="0"/>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4" fill="hold" grpId="0" nodeType="clickEffect">
                                  <p:stCondLst>
                                    <p:cond delay="0"/>
                                  </p:stCondLst>
                                  <p:childTnLst>
                                    <p:set>
                                      <p:cBhvr>
                                        <p:cTn id="55" dur="1" fill="hold">
                                          <p:stCondLst>
                                            <p:cond delay="0"/>
                                          </p:stCondLst>
                                        </p:cTn>
                                        <p:tgtEl>
                                          <p:spTgt spid="13">
                                            <p:txEl>
                                              <p:pRg st="0" end="0"/>
                                            </p:txEl>
                                          </p:spTgt>
                                        </p:tgtEl>
                                        <p:attrNameLst>
                                          <p:attrName>style.visibility</p:attrName>
                                        </p:attrNameLst>
                                      </p:cBhvr>
                                      <p:to>
                                        <p:strVal val="visible"/>
                                      </p:to>
                                    </p:set>
                                    <p:animEffect transition="in" filter="wipe(down)">
                                      <p:cBhvr>
                                        <p:cTn id="56" dur="500"/>
                                        <p:tgtEl>
                                          <p:spTgt spid="1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build="allAtOnce"/>
      <p:bldP spid="6" grpId="0" build="p"/>
      <p:bldP spid="7" grpId="0" build="allAtOnce"/>
      <p:bldP spid="8" grpId="0" build="allAtOnce"/>
      <p:bldP spid="9" grpId="0" build="allAtOnce"/>
      <p:bldP spid="10" grpId="0" build="allAtOnce"/>
      <p:bldP spid="11" grpId="0" build="allAtOnce"/>
      <p:bldP spid="12" grpId="0" build="allAtOnce"/>
      <p:bldP spid="13"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z4073223477648_d66fc06548779ed6e626d76a78573132.jpg"/>
          <p:cNvPicPr>
            <a:picLocks noChangeAspect="1"/>
          </p:cNvPicPr>
          <p:nvPr/>
        </p:nvPicPr>
        <p:blipFill>
          <a:blip r:embed="rId2"/>
          <a:stretch>
            <a:fillRect/>
          </a:stretch>
        </p:blipFill>
        <p:spPr>
          <a:xfrm>
            <a:off x="1" y="0"/>
            <a:ext cx="9143999" cy="6858000"/>
          </a:xfrm>
          <a:prstGeom prst="rect">
            <a:avLst/>
          </a:prstGeom>
        </p:spPr>
      </p:pic>
      <p:sp>
        <p:nvSpPr>
          <p:cNvPr id="3" name="Left-Right Arrow 2"/>
          <p:cNvSpPr/>
          <p:nvPr/>
        </p:nvSpPr>
        <p:spPr>
          <a:xfrm>
            <a:off x="2209800" y="381000"/>
            <a:ext cx="4800600" cy="990600"/>
          </a:xfrm>
          <a:prstGeom prst="leftRightArrow">
            <a:avLst>
              <a:gd name="adj1" fmla="val 92307"/>
              <a:gd name="adj2" fmla="val 50000"/>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sz="3200" dirty="0" smtClean="0">
                <a:solidFill>
                  <a:schemeClr val="accent2">
                    <a:lumMod val="75000"/>
                  </a:schemeClr>
                </a:solidFill>
                <a:latin typeface="Georgia" pitchFamily="18" charset="0"/>
              </a:rPr>
              <a:t>TÓM TẮT</a:t>
            </a:r>
            <a:endParaRPr lang="en-US" sz="3200" dirty="0">
              <a:solidFill>
                <a:schemeClr val="accent2">
                  <a:lumMod val="75000"/>
                </a:schemeClr>
              </a:solidFill>
              <a:latin typeface="Georgia" pitchFamily="18" charset="0"/>
            </a:endParaRPr>
          </a:p>
        </p:txBody>
      </p:sp>
      <p:sp>
        <p:nvSpPr>
          <p:cNvPr id="5" name="Pentagon 4"/>
          <p:cNvSpPr/>
          <p:nvPr/>
        </p:nvSpPr>
        <p:spPr>
          <a:xfrm>
            <a:off x="609600" y="1676400"/>
            <a:ext cx="8534400" cy="1371600"/>
          </a:xfrm>
          <a:prstGeom prst="homePlat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dirty="0" smtClean="0">
                <a:solidFill>
                  <a:schemeClr val="accent2">
                    <a:lumMod val="75000"/>
                  </a:schemeClr>
                </a:solidFill>
              </a:rPr>
              <a:t>Đề cập tới tinh thần cơ bản của con người và mục đích thực thụ của học vấn, về sự bình đẳng, quyền con người, ý nghĩa của nền học vấn mới... nhằm xây dựng một nền học vấn của người Nhật dưới thời Minh Trị</a:t>
            </a:r>
            <a:endParaRPr lang="en-US" dirty="0">
              <a:solidFill>
                <a:schemeClr val="accent2">
                  <a:lumMod val="75000"/>
                </a:schemeClr>
              </a:solidFill>
            </a:endParaRPr>
          </a:p>
        </p:txBody>
      </p:sp>
      <p:sp>
        <p:nvSpPr>
          <p:cNvPr id="6" name="Pentagon 5"/>
          <p:cNvSpPr/>
          <p:nvPr/>
        </p:nvSpPr>
        <p:spPr>
          <a:xfrm>
            <a:off x="609600" y="3276600"/>
            <a:ext cx="8534400" cy="1371600"/>
          </a:xfrm>
          <a:prstGeom prst="homePlat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dirty="0" smtClean="0">
                <a:solidFill>
                  <a:schemeClr val="accent2">
                    <a:lumMod val="75000"/>
                  </a:schemeClr>
                </a:solidFill>
              </a:rPr>
              <a:t>Toàn bộ quyển sách Khuyến Học như là những lý lẽ để làm toát lên tinh thần </a:t>
            </a:r>
            <a:r>
              <a:rPr lang="vi-VN" b="1" dirty="0" smtClean="0">
                <a:solidFill>
                  <a:schemeClr val="accent2">
                    <a:lumMod val="75000"/>
                  </a:schemeClr>
                </a:solidFill>
              </a:rPr>
              <a:t>“Trời không sinh ra người đứng trên người. Trời cũng không sinh ra người đứng dưới người. Tất cả là do sự học mà ra”</a:t>
            </a:r>
            <a:r>
              <a:rPr lang="vi-VN" dirty="0" smtClean="0">
                <a:solidFill>
                  <a:schemeClr val="accent2">
                    <a:lumMod val="75000"/>
                  </a:schemeClr>
                </a:solidFill>
              </a:rPr>
              <a:t> của Yukichi.</a:t>
            </a:r>
            <a:endParaRPr lang="en-US" dirty="0">
              <a:solidFill>
                <a:schemeClr val="accent2">
                  <a:lumMod val="75000"/>
                </a:schemeClr>
              </a:solidFill>
            </a:endParaRPr>
          </a:p>
        </p:txBody>
      </p:sp>
      <p:sp>
        <p:nvSpPr>
          <p:cNvPr id="7" name="Pentagon 6"/>
          <p:cNvSpPr/>
          <p:nvPr/>
        </p:nvSpPr>
        <p:spPr>
          <a:xfrm>
            <a:off x="609600" y="4953000"/>
            <a:ext cx="8534400" cy="1371600"/>
          </a:xfrm>
          <a:prstGeom prst="homePlat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dirty="0" smtClean="0">
                <a:solidFill>
                  <a:schemeClr val="accent2">
                    <a:lumMod val="75000"/>
                  </a:schemeClr>
                </a:solidFill>
              </a:rPr>
              <a:t>Tác giả đã dẫn dắt người đọc trong bối cảnh xã hội nước Nhật cách đây hơn 150 năm, nhưng lại có rất nhiều điểm tương đồng với xã hội Việt Nam ngày nay, nên càng đọc càng thấm và thấy xấu hổ.</a:t>
            </a:r>
            <a:endParaRPr lang="en-US" dirty="0">
              <a:solidFill>
                <a:schemeClr val="accent2">
                  <a:lumMod val="75000"/>
                </a:schemeClr>
              </a:solidFill>
            </a:endParaRPr>
          </a:p>
        </p:txBody>
      </p:sp>
    </p:spTree>
  </p:cSld>
  <p:clrMapOvr>
    <a:masterClrMapping/>
  </p:clrMapOvr>
  <p:transition advClick="0" advTm="5000">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par>
                          <p:cTn id="8" fill="hold">
                            <p:stCondLst>
                              <p:cond delay="500"/>
                            </p:stCondLst>
                            <p:childTnLst>
                              <p:par>
                                <p:cTn id="9" presetID="27" presetClass="entr" presetSubtype="0" fill="hold" grpId="0" nodeType="afterEffect">
                                  <p:stCondLst>
                                    <p:cond delay="0"/>
                                  </p:stCondLst>
                                  <p:iterate type="lt">
                                    <p:tmPct val="50000"/>
                                  </p:iterate>
                                  <p:childTnLst>
                                    <p:set>
                                      <p:cBhvr>
                                        <p:cTn id="10" dur="1" fill="hold">
                                          <p:stCondLst>
                                            <p:cond delay="0"/>
                                          </p:stCondLst>
                                        </p:cTn>
                                        <p:tgtEl>
                                          <p:spTgt spid="5"/>
                                        </p:tgtEl>
                                        <p:attrNameLst>
                                          <p:attrName>style.visibility</p:attrName>
                                        </p:attrNameLst>
                                      </p:cBhvr>
                                      <p:to>
                                        <p:strVal val="visible"/>
                                      </p:to>
                                    </p:set>
                                    <p:anim calcmode="discrete" valueType="clr">
                                      <p:cBhvr override="childStyle">
                                        <p:cTn id="11" dur="80"/>
                                        <p:tgtEl>
                                          <p:spTgt spid="5"/>
                                        </p:tgtEl>
                                        <p:attrNameLst>
                                          <p:attrName>style.color</p:attrName>
                                        </p:attrNameLst>
                                      </p:cBhvr>
                                      <p:tavLst>
                                        <p:tav tm="0">
                                          <p:val>
                                            <p:clrVal>
                                              <a:schemeClr val="accent2"/>
                                            </p:clrVal>
                                          </p:val>
                                        </p:tav>
                                        <p:tav tm="50000">
                                          <p:val>
                                            <p:clrVal>
                                              <a:schemeClr val="hlink"/>
                                            </p:clrVal>
                                          </p:val>
                                        </p:tav>
                                      </p:tavLst>
                                    </p:anim>
                                    <p:anim calcmode="discrete" valueType="clr">
                                      <p:cBhvr>
                                        <p:cTn id="12" dur="80"/>
                                        <p:tgtEl>
                                          <p:spTgt spid="5"/>
                                        </p:tgtEl>
                                        <p:attrNameLst>
                                          <p:attrName>fillcolor</p:attrName>
                                        </p:attrNameLst>
                                      </p:cBhvr>
                                      <p:tavLst>
                                        <p:tav tm="0">
                                          <p:val>
                                            <p:clrVal>
                                              <a:schemeClr val="accent2"/>
                                            </p:clrVal>
                                          </p:val>
                                        </p:tav>
                                        <p:tav tm="50000">
                                          <p:val>
                                            <p:clrVal>
                                              <a:schemeClr val="hlink"/>
                                            </p:clrVal>
                                          </p:val>
                                        </p:tav>
                                      </p:tavLst>
                                    </p:anim>
                                    <p:set>
                                      <p:cBhvr>
                                        <p:cTn id="13" dur="80"/>
                                        <p:tgtEl>
                                          <p:spTgt spid="5"/>
                                        </p:tgtEl>
                                        <p:attrNameLst>
                                          <p:attrName>fill.type</p:attrName>
                                        </p:attrNameLst>
                                      </p:cBhvr>
                                      <p:to>
                                        <p:strVal val="solid"/>
                                      </p:to>
                                    </p:set>
                                  </p:childTnLst>
                                </p:cTn>
                              </p:par>
                            </p:childTnLst>
                          </p:cTn>
                        </p:par>
                        <p:par>
                          <p:cTn id="14" fill="hold">
                            <p:stCondLst>
                              <p:cond delay="6900"/>
                            </p:stCondLst>
                            <p:childTnLst>
                              <p:par>
                                <p:cTn id="15" presetID="27" presetClass="entr" presetSubtype="0" fill="hold" grpId="0" nodeType="afterEffect">
                                  <p:stCondLst>
                                    <p:cond delay="0"/>
                                  </p:stCondLst>
                                  <p:iterate type="lt">
                                    <p:tmPct val="50000"/>
                                  </p:iterate>
                                  <p:childTnLst>
                                    <p:set>
                                      <p:cBhvr>
                                        <p:cTn id="16" dur="1" fill="hold">
                                          <p:stCondLst>
                                            <p:cond delay="0"/>
                                          </p:stCondLst>
                                        </p:cTn>
                                        <p:tgtEl>
                                          <p:spTgt spid="6"/>
                                        </p:tgtEl>
                                        <p:attrNameLst>
                                          <p:attrName>style.visibility</p:attrName>
                                        </p:attrNameLst>
                                      </p:cBhvr>
                                      <p:to>
                                        <p:strVal val="visible"/>
                                      </p:to>
                                    </p:set>
                                    <p:anim calcmode="discrete" valueType="clr">
                                      <p:cBhvr override="childStyle">
                                        <p:cTn id="17" dur="80"/>
                                        <p:tgtEl>
                                          <p:spTgt spid="6"/>
                                        </p:tgtEl>
                                        <p:attrNameLst>
                                          <p:attrName>style.color</p:attrName>
                                        </p:attrNameLst>
                                      </p:cBhvr>
                                      <p:tavLst>
                                        <p:tav tm="0">
                                          <p:val>
                                            <p:clrVal>
                                              <a:schemeClr val="accent2"/>
                                            </p:clrVal>
                                          </p:val>
                                        </p:tav>
                                        <p:tav tm="50000">
                                          <p:val>
                                            <p:clrVal>
                                              <a:schemeClr val="hlink"/>
                                            </p:clrVal>
                                          </p:val>
                                        </p:tav>
                                      </p:tavLst>
                                    </p:anim>
                                    <p:anim calcmode="discrete" valueType="clr">
                                      <p:cBhvr>
                                        <p:cTn id="18" dur="80"/>
                                        <p:tgtEl>
                                          <p:spTgt spid="6"/>
                                        </p:tgtEl>
                                        <p:attrNameLst>
                                          <p:attrName>fillcolor</p:attrName>
                                        </p:attrNameLst>
                                      </p:cBhvr>
                                      <p:tavLst>
                                        <p:tav tm="0">
                                          <p:val>
                                            <p:clrVal>
                                              <a:schemeClr val="accent2"/>
                                            </p:clrVal>
                                          </p:val>
                                        </p:tav>
                                        <p:tav tm="50000">
                                          <p:val>
                                            <p:clrVal>
                                              <a:schemeClr val="hlink"/>
                                            </p:clrVal>
                                          </p:val>
                                        </p:tav>
                                      </p:tavLst>
                                    </p:anim>
                                    <p:set>
                                      <p:cBhvr>
                                        <p:cTn id="19" dur="80"/>
                                        <p:tgtEl>
                                          <p:spTgt spid="6"/>
                                        </p:tgtEl>
                                        <p:attrNameLst>
                                          <p:attrName>fill.type</p:attrName>
                                        </p:attrNameLst>
                                      </p:cBhvr>
                                      <p:to>
                                        <p:strVal val="solid"/>
                                      </p:to>
                                    </p:set>
                                  </p:childTnLst>
                                </p:cTn>
                              </p:par>
                            </p:childTnLst>
                          </p:cTn>
                        </p:par>
                        <p:par>
                          <p:cTn id="20" fill="hold">
                            <p:stCondLst>
                              <p:cond delay="13380"/>
                            </p:stCondLst>
                            <p:childTnLst>
                              <p:par>
                                <p:cTn id="21" presetID="27" presetClass="entr" presetSubtype="0" fill="hold" grpId="0" nodeType="afterEffect">
                                  <p:stCondLst>
                                    <p:cond delay="0"/>
                                  </p:stCondLst>
                                  <p:iterate type="lt">
                                    <p:tmPct val="50000"/>
                                  </p:iterate>
                                  <p:childTnLst>
                                    <p:set>
                                      <p:cBhvr>
                                        <p:cTn id="22" dur="1" fill="hold">
                                          <p:stCondLst>
                                            <p:cond delay="0"/>
                                          </p:stCondLst>
                                        </p:cTn>
                                        <p:tgtEl>
                                          <p:spTgt spid="7"/>
                                        </p:tgtEl>
                                        <p:attrNameLst>
                                          <p:attrName>style.visibility</p:attrName>
                                        </p:attrNameLst>
                                      </p:cBhvr>
                                      <p:to>
                                        <p:strVal val="visible"/>
                                      </p:to>
                                    </p:set>
                                    <p:anim calcmode="discrete" valueType="clr">
                                      <p:cBhvr override="childStyle">
                                        <p:cTn id="23" dur="80"/>
                                        <p:tgtEl>
                                          <p:spTgt spid="7"/>
                                        </p:tgtEl>
                                        <p:attrNameLst>
                                          <p:attrName>style.color</p:attrName>
                                        </p:attrNameLst>
                                      </p:cBhvr>
                                      <p:tavLst>
                                        <p:tav tm="0">
                                          <p:val>
                                            <p:clrVal>
                                              <a:schemeClr val="accent2"/>
                                            </p:clrVal>
                                          </p:val>
                                        </p:tav>
                                        <p:tav tm="50000">
                                          <p:val>
                                            <p:clrVal>
                                              <a:schemeClr val="hlink"/>
                                            </p:clrVal>
                                          </p:val>
                                        </p:tav>
                                      </p:tavLst>
                                    </p:anim>
                                    <p:anim calcmode="discrete" valueType="clr">
                                      <p:cBhvr>
                                        <p:cTn id="24" dur="80"/>
                                        <p:tgtEl>
                                          <p:spTgt spid="7"/>
                                        </p:tgtEl>
                                        <p:attrNameLst>
                                          <p:attrName>fillcolor</p:attrName>
                                        </p:attrNameLst>
                                      </p:cBhvr>
                                      <p:tavLst>
                                        <p:tav tm="0">
                                          <p:val>
                                            <p:clrVal>
                                              <a:schemeClr val="accent2"/>
                                            </p:clrVal>
                                          </p:val>
                                        </p:tav>
                                        <p:tav tm="50000">
                                          <p:val>
                                            <p:clrVal>
                                              <a:schemeClr val="hlink"/>
                                            </p:clrVal>
                                          </p:val>
                                        </p:tav>
                                      </p:tavLst>
                                    </p:anim>
                                    <p:set>
                                      <p:cBhvr>
                                        <p:cTn id="25" dur="80"/>
                                        <p:tgtEl>
                                          <p:spTgt spid="7"/>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animBg="1"/>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z4073223477648_d66fc06548779ed6e626d76a78573132.jpg"/>
          <p:cNvPicPr>
            <a:picLocks noChangeAspect="1"/>
          </p:cNvPicPr>
          <p:nvPr/>
        </p:nvPicPr>
        <p:blipFill>
          <a:blip r:embed="rId2"/>
          <a:stretch>
            <a:fillRect/>
          </a:stretch>
        </p:blipFill>
        <p:spPr>
          <a:xfrm>
            <a:off x="1" y="0"/>
            <a:ext cx="9143999" cy="6858000"/>
          </a:xfrm>
          <a:prstGeom prst="rect">
            <a:avLst/>
          </a:prstGeom>
        </p:spPr>
      </p:pic>
      <p:sp>
        <p:nvSpPr>
          <p:cNvPr id="3" name="Left-Right Arrow 2"/>
          <p:cNvSpPr/>
          <p:nvPr/>
        </p:nvSpPr>
        <p:spPr>
          <a:xfrm>
            <a:off x="685800" y="609600"/>
            <a:ext cx="7848600" cy="914400"/>
          </a:xfrm>
          <a:prstGeom prst="leftRightArrow">
            <a:avLst>
              <a:gd name="adj1" fmla="val 100000"/>
              <a:gd name="adj2" fmla="val 50000"/>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sz="3200" dirty="0" smtClean="0">
                <a:solidFill>
                  <a:schemeClr val="accent2">
                    <a:lumMod val="75000"/>
                  </a:schemeClr>
                </a:solidFill>
                <a:latin typeface="SimSun-ExtB" pitchFamily="49" charset="-122"/>
                <a:ea typeface="SimSun-ExtB" pitchFamily="49" charset="-122"/>
                <a:cs typeface="Times New Roman" pitchFamily="18" charset="0"/>
              </a:rPr>
              <a:t>LỢI ÍCH </a:t>
            </a:r>
            <a:r>
              <a:rPr lang="en-US" sz="3200" dirty="0" smtClean="0">
                <a:solidFill>
                  <a:schemeClr val="accent2">
                    <a:lumMod val="75000"/>
                  </a:schemeClr>
                </a:solidFill>
                <a:latin typeface="SimSun-ExtB" pitchFamily="49" charset="-122"/>
                <a:ea typeface="SimSun-ExtB" pitchFamily="49" charset="-122"/>
                <a:cs typeface="Times New Roman" pitchFamily="18" charset="0"/>
              </a:rPr>
              <a:t>QUYỂN SÁCH MANG LẠI</a:t>
            </a:r>
            <a:endParaRPr lang="en-US" sz="3200" dirty="0">
              <a:solidFill>
                <a:schemeClr val="accent2">
                  <a:lumMod val="75000"/>
                </a:schemeClr>
              </a:solidFill>
              <a:latin typeface="SimSun-ExtB" pitchFamily="49" charset="-122"/>
              <a:ea typeface="SimSun-ExtB" pitchFamily="49" charset="-122"/>
              <a:cs typeface="Times New Roman" pitchFamily="18" charset="0"/>
            </a:endParaRPr>
          </a:p>
        </p:txBody>
      </p:sp>
      <p:sp>
        <p:nvSpPr>
          <p:cNvPr id="4" name="TextBox 3"/>
          <p:cNvSpPr txBox="1"/>
          <p:nvPr/>
        </p:nvSpPr>
        <p:spPr>
          <a:xfrm>
            <a:off x="0" y="1752600"/>
            <a:ext cx="7239000" cy="1631216"/>
          </a:xfrm>
          <a:prstGeom prst="rect">
            <a:avLst/>
          </a:prstGeom>
          <a:solidFill>
            <a:schemeClr val="accent6">
              <a:lumMod val="40000"/>
              <a:lumOff val="60000"/>
            </a:schemeClr>
          </a:solidFill>
          <a:ln>
            <a:solidFill>
              <a:schemeClr val="accent2">
                <a:lumMod val="75000"/>
              </a:schemeClr>
            </a:solidFill>
          </a:ln>
        </p:spPr>
        <p:txBody>
          <a:bodyPr wrap="square" rtlCol="0">
            <a:spAutoFit/>
          </a:bodyPr>
          <a:lstStyle/>
          <a:p>
            <a:r>
              <a:rPr lang="vi-VN" sz="2000" dirty="0" smtClean="0">
                <a:latin typeface="Times New Roman" pitchFamily="18" charset="0"/>
                <a:cs typeface="Times New Roman" pitchFamily="18" charset="0"/>
              </a:rPr>
              <a:t>Quyển sách </a:t>
            </a:r>
            <a:r>
              <a:rPr lang="vi-VN" sz="2000" b="1" dirty="0" smtClean="0">
                <a:latin typeface="Times New Roman" pitchFamily="18" charset="0"/>
                <a:cs typeface="Times New Roman" pitchFamily="18" charset="0"/>
              </a:rPr>
              <a:t>khẳng định tầm quan trọng của việc học và việc nâng cao dân trí quốc gia</a:t>
            </a:r>
            <a:r>
              <a:rPr lang="vi-VN" sz="2000" dirty="0" smtClean="0">
                <a:latin typeface="Times New Roman" pitchFamily="18" charset="0"/>
                <a:cs typeface="Times New Roman" pitchFamily="18" charset="0"/>
              </a:rPr>
              <a:t>. Xuyên suốt các chương sách, tác giả đề cao sự phát triển của chí khí dân tộc, khuyến khích quốc dân hợp tác với chính phủ để xây dựng đất nước, nhấn mạnh sự thống nhất của tinh thần quốc dân.</a:t>
            </a:r>
            <a:endParaRPr lang="en-US" sz="2000" dirty="0">
              <a:latin typeface="Times New Roman" pitchFamily="18" charset="0"/>
              <a:cs typeface="Times New Roman" pitchFamily="18" charset="0"/>
            </a:endParaRPr>
          </a:p>
        </p:txBody>
      </p:sp>
      <p:sp>
        <p:nvSpPr>
          <p:cNvPr id="6" name="TextBox 5"/>
          <p:cNvSpPr txBox="1"/>
          <p:nvPr/>
        </p:nvSpPr>
        <p:spPr>
          <a:xfrm>
            <a:off x="838200" y="3657600"/>
            <a:ext cx="8305800" cy="1631216"/>
          </a:xfrm>
          <a:prstGeom prst="rect">
            <a:avLst/>
          </a:prstGeom>
          <a:solidFill>
            <a:schemeClr val="accent6">
              <a:lumMod val="40000"/>
              <a:lumOff val="60000"/>
            </a:schemeClr>
          </a:solidFill>
          <a:ln>
            <a:solidFill>
              <a:schemeClr val="accent2">
                <a:lumMod val="75000"/>
              </a:schemeClr>
            </a:solidFill>
          </a:ln>
        </p:spPr>
        <p:txBody>
          <a:bodyPr wrap="square" rtlCol="0">
            <a:spAutoFit/>
          </a:bodyPr>
          <a:lstStyle/>
          <a:p>
            <a:r>
              <a:rPr lang="vi-VN" sz="2000" dirty="0" smtClean="0">
                <a:latin typeface="Times New Roman" pitchFamily="18" charset="0"/>
                <a:cs typeface="Times New Roman" pitchFamily="18" charset="0"/>
              </a:rPr>
              <a:t>Khuyến Học giúp trả lời những câu hỏi mà mình thấy bản thân và bạn bè xung quanh vẫn nghi vấn bấy lâu nay. Đó là những câu hỏi trong quá trình phát triển bản thân, hoàn thiện chính mình, như ý nghĩa của sự học, năng lực hành động, danh tiếng và thực lực…, và cả những câu hỏi về chế độ xã hội, về mối quan hệ giữa chính phủ với quốc dân, và nên hay không nên có cách mạng nhân dân.</a:t>
            </a:r>
            <a:endParaRPr lang="en-US" sz="2000" dirty="0">
              <a:latin typeface="Times New Roman" pitchFamily="18" charset="0"/>
              <a:cs typeface="Times New Roman" pitchFamily="18" charset="0"/>
            </a:endParaRPr>
          </a:p>
        </p:txBody>
      </p:sp>
      <p:sp>
        <p:nvSpPr>
          <p:cNvPr id="7" name="TextBox 6"/>
          <p:cNvSpPr txBox="1"/>
          <p:nvPr/>
        </p:nvSpPr>
        <p:spPr>
          <a:xfrm>
            <a:off x="0" y="5562600"/>
            <a:ext cx="7239000" cy="1015663"/>
          </a:xfrm>
          <a:prstGeom prst="rect">
            <a:avLst/>
          </a:prstGeom>
          <a:solidFill>
            <a:schemeClr val="accent6">
              <a:lumMod val="40000"/>
              <a:lumOff val="60000"/>
            </a:schemeClr>
          </a:solidFill>
          <a:ln>
            <a:solidFill>
              <a:schemeClr val="accent2">
                <a:lumMod val="75000"/>
              </a:schemeClr>
            </a:solidFill>
          </a:ln>
        </p:spPr>
        <p:txBody>
          <a:bodyPr wrap="square" rtlCol="0">
            <a:spAutoFit/>
          </a:bodyPr>
          <a:lstStyle/>
          <a:p>
            <a:r>
              <a:rPr lang="vi-VN" sz="2000" dirty="0" smtClean="0">
                <a:latin typeface="Times New Roman" pitchFamily="18" charset="0"/>
                <a:cs typeface="Times New Roman" pitchFamily="18" charset="0"/>
              </a:rPr>
              <a:t>Đọc để biết vì sao sự học nên là một quá trình của cả đời người. Đọc để biết hổ thẹn và phấn đấu xây dựng đất nước ngang bằng với láng giềng, sánh vai với phương Tây.</a:t>
            </a:r>
            <a:endParaRPr lang="en-US" sz="2000" dirty="0">
              <a:latin typeface="Times New Roman" pitchFamily="18" charset="0"/>
              <a:cs typeface="Times New Roman" pitchFamily="18" charset="0"/>
            </a:endParaRPr>
          </a:p>
        </p:txBody>
      </p:sp>
    </p:spTree>
  </p:cSld>
  <p:clrMapOvr>
    <a:masterClrMapping/>
  </p:clrMapOvr>
  <p:transition advClick="0" advTm="5000">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par>
                          <p:cTn id="8" fill="hold">
                            <p:stCondLst>
                              <p:cond delay="500"/>
                            </p:stCondLst>
                            <p:childTnLst>
                              <p:par>
                                <p:cTn id="9" presetID="2" presetClass="entr" presetSubtype="9" fill="hold" grpId="1" nodeType="after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3000" fill="hold"/>
                                        <p:tgtEl>
                                          <p:spTgt spid="4"/>
                                        </p:tgtEl>
                                        <p:attrNameLst>
                                          <p:attrName>ppt_x</p:attrName>
                                        </p:attrNameLst>
                                      </p:cBhvr>
                                      <p:tavLst>
                                        <p:tav tm="0">
                                          <p:val>
                                            <p:strVal val="0-#ppt_w/2"/>
                                          </p:val>
                                        </p:tav>
                                        <p:tav tm="100000">
                                          <p:val>
                                            <p:strVal val="#ppt_x"/>
                                          </p:val>
                                        </p:tav>
                                      </p:tavLst>
                                    </p:anim>
                                    <p:anim calcmode="lin" valueType="num">
                                      <p:cBhvr additive="base">
                                        <p:cTn id="12" dur="3000" fill="hold"/>
                                        <p:tgtEl>
                                          <p:spTgt spid="4"/>
                                        </p:tgtEl>
                                        <p:attrNameLst>
                                          <p:attrName>ppt_y</p:attrName>
                                        </p:attrNameLst>
                                      </p:cBhvr>
                                      <p:tavLst>
                                        <p:tav tm="0">
                                          <p:val>
                                            <p:strVal val="0-#ppt_h/2"/>
                                          </p:val>
                                        </p:tav>
                                        <p:tav tm="100000">
                                          <p:val>
                                            <p:strVal val="#ppt_y"/>
                                          </p:val>
                                        </p:tav>
                                      </p:tavLst>
                                    </p:anim>
                                  </p:childTnLst>
                                </p:cTn>
                              </p:par>
                            </p:childTnLst>
                          </p:cTn>
                        </p:par>
                        <p:par>
                          <p:cTn id="13" fill="hold">
                            <p:stCondLst>
                              <p:cond delay="3500"/>
                            </p:stCondLst>
                            <p:childTnLst>
                              <p:par>
                                <p:cTn id="14" presetID="2" presetClass="entr" presetSubtype="8" fill="hold" grpId="0" nodeType="afterEffect">
                                  <p:stCondLst>
                                    <p:cond delay="0"/>
                                  </p:stCondLst>
                                  <p:childTnLst>
                                    <p:set>
                                      <p:cBhvr>
                                        <p:cTn id="15" dur="1" fill="hold">
                                          <p:stCondLst>
                                            <p:cond delay="0"/>
                                          </p:stCondLst>
                                        </p:cTn>
                                        <p:tgtEl>
                                          <p:spTgt spid="6"/>
                                        </p:tgtEl>
                                        <p:attrNameLst>
                                          <p:attrName>style.visibility</p:attrName>
                                        </p:attrNameLst>
                                      </p:cBhvr>
                                      <p:to>
                                        <p:strVal val="visible"/>
                                      </p:to>
                                    </p:set>
                                    <p:anim calcmode="lin" valueType="num">
                                      <p:cBhvr additive="base">
                                        <p:cTn id="16" dur="3000" fill="hold"/>
                                        <p:tgtEl>
                                          <p:spTgt spid="6"/>
                                        </p:tgtEl>
                                        <p:attrNameLst>
                                          <p:attrName>ppt_x</p:attrName>
                                        </p:attrNameLst>
                                      </p:cBhvr>
                                      <p:tavLst>
                                        <p:tav tm="0">
                                          <p:val>
                                            <p:strVal val="0-#ppt_w/2"/>
                                          </p:val>
                                        </p:tav>
                                        <p:tav tm="100000">
                                          <p:val>
                                            <p:strVal val="#ppt_x"/>
                                          </p:val>
                                        </p:tav>
                                      </p:tavLst>
                                    </p:anim>
                                    <p:anim calcmode="lin" valueType="num">
                                      <p:cBhvr additive="base">
                                        <p:cTn id="17" dur="3000" fill="hold"/>
                                        <p:tgtEl>
                                          <p:spTgt spid="6"/>
                                        </p:tgtEl>
                                        <p:attrNameLst>
                                          <p:attrName>ppt_y</p:attrName>
                                        </p:attrNameLst>
                                      </p:cBhvr>
                                      <p:tavLst>
                                        <p:tav tm="0">
                                          <p:val>
                                            <p:strVal val="#ppt_y"/>
                                          </p:val>
                                        </p:tav>
                                        <p:tav tm="100000">
                                          <p:val>
                                            <p:strVal val="#ppt_y"/>
                                          </p:val>
                                        </p:tav>
                                      </p:tavLst>
                                    </p:anim>
                                  </p:childTnLst>
                                </p:cTn>
                              </p:par>
                            </p:childTnLst>
                          </p:cTn>
                        </p:par>
                        <p:par>
                          <p:cTn id="18" fill="hold">
                            <p:stCondLst>
                              <p:cond delay="6500"/>
                            </p:stCondLst>
                            <p:childTnLst>
                              <p:par>
                                <p:cTn id="19" presetID="2" presetClass="entr" presetSubtype="12" fill="hold" grpId="0" nodeType="after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additive="base">
                                        <p:cTn id="21" dur="3000" fill="hold"/>
                                        <p:tgtEl>
                                          <p:spTgt spid="7"/>
                                        </p:tgtEl>
                                        <p:attrNameLst>
                                          <p:attrName>ppt_x</p:attrName>
                                        </p:attrNameLst>
                                      </p:cBhvr>
                                      <p:tavLst>
                                        <p:tav tm="0">
                                          <p:val>
                                            <p:strVal val="0-#ppt_w/2"/>
                                          </p:val>
                                        </p:tav>
                                        <p:tav tm="100000">
                                          <p:val>
                                            <p:strVal val="#ppt_x"/>
                                          </p:val>
                                        </p:tav>
                                      </p:tavLst>
                                    </p:anim>
                                    <p:anim calcmode="lin" valueType="num">
                                      <p:cBhvr additive="base">
                                        <p:cTn id="22" dur="3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1" animBg="1"/>
      <p:bldP spid="6"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z4073223477648_d66fc06548779ed6e626d76a78573132.jpg"/>
          <p:cNvPicPr>
            <a:picLocks noChangeAspect="1"/>
          </p:cNvPicPr>
          <p:nvPr/>
        </p:nvPicPr>
        <p:blipFill>
          <a:blip r:embed="rId2"/>
          <a:stretch>
            <a:fillRect/>
          </a:stretch>
        </p:blipFill>
        <p:spPr>
          <a:xfrm>
            <a:off x="0" y="0"/>
            <a:ext cx="9143999" cy="6858000"/>
          </a:xfrm>
          <a:prstGeom prst="rect">
            <a:avLst/>
          </a:prstGeom>
        </p:spPr>
      </p:pic>
      <p:sp>
        <p:nvSpPr>
          <p:cNvPr id="3" name="Down Arrow Callout 2"/>
          <p:cNvSpPr/>
          <p:nvPr/>
        </p:nvSpPr>
        <p:spPr>
          <a:xfrm>
            <a:off x="1447800" y="1143000"/>
            <a:ext cx="6477000" cy="2362200"/>
          </a:xfrm>
          <a:prstGeom prst="downArrowCallout">
            <a:avLst>
              <a:gd name="adj1" fmla="val 25000"/>
              <a:gd name="adj2" fmla="val 24404"/>
              <a:gd name="adj3" fmla="val 25000"/>
              <a:gd name="adj4" fmla="val 64977"/>
            </a:avLst>
          </a:prstGeom>
        </p:spPr>
        <p:style>
          <a:lnRef idx="1">
            <a:schemeClr val="accent6"/>
          </a:lnRef>
          <a:fillRef idx="2">
            <a:schemeClr val="accent6"/>
          </a:fillRef>
          <a:effectRef idx="1">
            <a:schemeClr val="accent6"/>
          </a:effectRef>
          <a:fontRef idx="minor">
            <a:schemeClr val="dk1"/>
          </a:fontRef>
        </p:style>
        <p:txBody>
          <a:bodyPr rtlCol="0" anchor="ctr">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MỜI TẤT CẢ GIÁO </a:t>
            </a:r>
            <a:r>
              <a:rPr lang="en-US" sz="2400"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ViÊN</a:t>
            </a: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 VÀ CÁC BẠN HỌC SINH TRƯỜNG THPT NGUYỄN VĂN TĂNG TÌM ĐỌC TẠI THƯ </a:t>
            </a:r>
            <a:r>
              <a:rPr lang="en-US" sz="2400" b="1"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ViỆN</a:t>
            </a: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 TRƯỜNG.</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endParaRPr>
          </a:p>
        </p:txBody>
      </p:sp>
      <p:sp>
        <p:nvSpPr>
          <p:cNvPr id="4" name="Explosion 1 3"/>
          <p:cNvSpPr/>
          <p:nvPr/>
        </p:nvSpPr>
        <p:spPr>
          <a:xfrm>
            <a:off x="2362200" y="3733800"/>
            <a:ext cx="4876800" cy="1981200"/>
          </a:xfrm>
          <a:prstGeom prst="irregularSeal1">
            <a:avLst/>
          </a:prstGeom>
        </p:spPr>
        <p:style>
          <a:lnRef idx="0">
            <a:schemeClr val="accent2"/>
          </a:lnRef>
          <a:fillRef idx="3">
            <a:schemeClr val="accent2"/>
          </a:fillRef>
          <a:effectRef idx="3">
            <a:schemeClr val="accent2"/>
          </a:effectRef>
          <a:fontRef idx="minor">
            <a:schemeClr val="lt1"/>
          </a:fontRef>
        </p:style>
        <p:txBody>
          <a:bodyPr rtlCol="0" anchor="ctr">
            <a:prstTxWarp prst="textInflateBottom">
              <a:avLst>
                <a:gd name="adj" fmla="val 100000"/>
              </a:avLst>
            </a:prstTxWarp>
          </a:bodyPr>
          <a:lstStyle/>
          <a:p>
            <a:pPr algn="ctr"/>
            <a:r>
              <a:rPr lang="en-US" sz="22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cs typeface="Times New Roman" pitchFamily="18" charset="0"/>
              </a:rPr>
              <a:t>Chân</a:t>
            </a:r>
            <a:r>
              <a:rPr lang="en-US" sz="22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cs typeface="Times New Roman" pitchFamily="18" charset="0"/>
              </a:rPr>
              <a:t> </a:t>
            </a:r>
            <a:r>
              <a:rPr lang="en-US" sz="22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cs typeface="Times New Roman" pitchFamily="18" charset="0"/>
              </a:rPr>
              <a:t>thành</a:t>
            </a:r>
            <a:r>
              <a:rPr lang="en-US" sz="22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cs typeface="Times New Roman" pitchFamily="18" charset="0"/>
              </a:rPr>
              <a:t> </a:t>
            </a:r>
            <a:r>
              <a:rPr lang="en-US" sz="22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cs typeface="Times New Roman" pitchFamily="18" charset="0"/>
              </a:rPr>
              <a:t>cảm</a:t>
            </a:r>
            <a:r>
              <a:rPr lang="en-US" sz="22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cs typeface="Times New Roman" pitchFamily="18" charset="0"/>
              </a:rPr>
              <a:t> </a:t>
            </a:r>
            <a:r>
              <a:rPr lang="en-US" sz="22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cs typeface="Times New Roman" pitchFamily="18" charset="0"/>
              </a:rPr>
              <a:t>ơn</a:t>
            </a:r>
            <a:endParaRPr lang="en-US" sz="22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imes New Roman" pitchFamily="18" charset="0"/>
              <a:cs typeface="Times New Roman" pitchFamily="18" charset="0"/>
            </a:endParaRPr>
          </a:p>
        </p:txBody>
      </p:sp>
    </p:spTree>
  </p:cSld>
  <p:clrMapOvr>
    <a:masterClrMapping/>
  </p:clrMapOvr>
  <p:transition advClick="0" advTm="5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fill="hold" grpId="0" nodeType="afterEffect">
                                  <p:stCondLst>
                                    <p:cond delay="0"/>
                                  </p:stCondLst>
                                  <p:childTnLst>
                                    <p:animScale>
                                      <p:cBhvr>
                                        <p:cTn id="6" dur="2000" fill="hold"/>
                                        <p:tgtEl>
                                          <p:spTgt spid="3"/>
                                        </p:tgtEl>
                                      </p:cBhvr>
                                      <p:by x="135000" y="135000"/>
                                    </p:animScale>
                                  </p:childTnLst>
                                </p:cTn>
                              </p:par>
                            </p:childTnLst>
                          </p:cTn>
                        </p:par>
                        <p:par>
                          <p:cTn id="7" fill="hold">
                            <p:stCondLst>
                              <p:cond delay="2000"/>
                            </p:stCondLst>
                            <p:childTnLst>
                              <p:par>
                                <p:cTn id="8" presetID="8" presetClass="emph" presetSubtype="0" fill="hold" grpId="0" nodeType="afterEffect">
                                  <p:stCondLst>
                                    <p:cond delay="0"/>
                                  </p:stCondLst>
                                  <p:childTnLst>
                                    <p:animRot by="21600000">
                                      <p:cBhvr>
                                        <p:cTn id="9" dur="2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534</TotalTime>
  <Words>341</Words>
  <Application>Microsoft Office PowerPoint</Application>
  <PresentationFormat>On-screen Show (4:3)</PresentationFormat>
  <Paragraphs>23</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Slide 1</vt:lpstr>
      <vt:lpstr>Slide 2</vt:lpstr>
      <vt:lpstr>Slide 3</vt:lpstr>
      <vt:lpstr>Slide 4</vt:lpstr>
      <vt:lpstr>Slide 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Administrator</dc:creator>
  <cp:lastModifiedBy>AutoBVT</cp:lastModifiedBy>
  <cp:revision>52</cp:revision>
  <dcterms:created xsi:type="dcterms:W3CDTF">2006-08-16T00:00:00Z</dcterms:created>
  <dcterms:modified xsi:type="dcterms:W3CDTF">2023-02-02T00:55:55Z</dcterms:modified>
</cp:coreProperties>
</file>